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9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D25C5-7A54-4792-BB7B-38D2BD74663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B8633-9D62-4406-A525-052CE2C0E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9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B8633-9D62-4406-A525-052CE2C0E7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5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2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5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4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54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8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8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1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1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3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6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2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0E13766-575F-40C6-8310-20474D250FA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2FC4ACC-95F5-495E-8A9C-2C8EBBDB8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8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B6A83EC-E7E2-5C6A-C8F0-42F8E9E4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398" y="365125"/>
            <a:ext cx="6795188" cy="2339142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I’m Your Ideal Data Engineer: Unlocking Data’s Full Potential</a:t>
            </a:r>
            <a:br>
              <a:rPr lang="en-US" sz="2900" dirty="0"/>
            </a:br>
            <a:endParaRPr lang="en-US" sz="2900" dirty="0"/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377B0B7E-300C-DDB2-89B9-01BC21DA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484" y="0"/>
            <a:ext cx="5486400" cy="685800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98D2885B-5911-ABDA-C522-FC5BBB32550E}"/>
              </a:ext>
            </a:extLst>
          </p:cNvPr>
          <p:cNvSpPr/>
          <p:nvPr/>
        </p:nvSpPr>
        <p:spPr>
          <a:xfrm>
            <a:off x="5801986" y="1055914"/>
            <a:ext cx="6070402" cy="1870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endParaRPr lang="en-US" sz="2900" dirty="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84C77025-4C10-E43D-C284-5A61B86F2CDD}"/>
              </a:ext>
            </a:extLst>
          </p:cNvPr>
          <p:cNvSpPr/>
          <p:nvPr/>
        </p:nvSpPr>
        <p:spPr>
          <a:xfrm>
            <a:off x="5801985" y="2968823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Chandra Patel</a:t>
            </a:r>
            <a:endParaRPr lang="en-US" sz="1450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674D7BFA-E5B0-B25D-3548-338081AE260B}"/>
              </a:ext>
            </a:extLst>
          </p:cNvPr>
          <p:cNvSpPr/>
          <p:nvPr/>
        </p:nvSpPr>
        <p:spPr>
          <a:xfrm>
            <a:off x="5801985" y="3359468"/>
            <a:ext cx="356830" cy="3568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C3760D9A-8F64-4994-DE89-F1DE3A262FA2}"/>
              </a:ext>
            </a:extLst>
          </p:cNvPr>
          <p:cNvSpPr/>
          <p:nvPr/>
        </p:nvSpPr>
        <p:spPr>
          <a:xfrm>
            <a:off x="6263829" y="3413879"/>
            <a:ext cx="509039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Passionate about transforming complex data</a:t>
            </a:r>
            <a:endParaRPr lang="en-US" sz="145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EB8DEFE-5594-0075-8048-A00C256C7470}"/>
              </a:ext>
            </a:extLst>
          </p:cNvPr>
          <p:cNvSpPr/>
          <p:nvPr/>
        </p:nvSpPr>
        <p:spPr>
          <a:xfrm>
            <a:off x="6263829" y="3709988"/>
            <a:ext cx="757201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Into actionable insights that drive business growth and innovation.</a:t>
            </a:r>
            <a:endParaRPr lang="en-US" sz="1200" dirty="0"/>
          </a:p>
        </p:txBody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0408A3CA-44C3-DBB7-F50E-F6B702F723C4}"/>
              </a:ext>
            </a:extLst>
          </p:cNvPr>
          <p:cNvSpPr/>
          <p:nvPr/>
        </p:nvSpPr>
        <p:spPr>
          <a:xfrm>
            <a:off x="5801985" y="4130993"/>
            <a:ext cx="356830" cy="3568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47F36604-F108-AF9E-9629-4D9F5529694D}"/>
              </a:ext>
            </a:extLst>
          </p:cNvPr>
          <p:cNvSpPr/>
          <p:nvPr/>
        </p:nvSpPr>
        <p:spPr>
          <a:xfrm>
            <a:off x="6263829" y="4185404"/>
            <a:ext cx="560855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Proven expertise in building scalable data pipelines</a:t>
            </a:r>
            <a:endParaRPr lang="en-US" sz="1450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CCCE09A2-EC94-8F41-706A-09C6934C0290}"/>
              </a:ext>
            </a:extLst>
          </p:cNvPr>
          <p:cNvSpPr/>
          <p:nvPr/>
        </p:nvSpPr>
        <p:spPr>
          <a:xfrm>
            <a:off x="6263829" y="4481513"/>
            <a:ext cx="757201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Optimising ETL workflows, and ensuring impeccable data quality and integrity.</a:t>
            </a:r>
            <a:endParaRPr lang="en-US" sz="1200" dirty="0"/>
          </a:p>
        </p:txBody>
      </p:sp>
      <p:sp>
        <p:nvSpPr>
          <p:cNvPr id="31" name="Shape 8">
            <a:extLst>
              <a:ext uri="{FF2B5EF4-FFF2-40B4-BE49-F238E27FC236}">
                <a16:creationId xmlns:a16="http://schemas.microsoft.com/office/drawing/2014/main" id="{9F3D813A-A93E-443E-5447-C45CD0A4FCD5}"/>
              </a:ext>
            </a:extLst>
          </p:cNvPr>
          <p:cNvSpPr/>
          <p:nvPr/>
        </p:nvSpPr>
        <p:spPr>
          <a:xfrm>
            <a:off x="5801985" y="4902518"/>
            <a:ext cx="356830" cy="3568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CF85A12D-58BF-2E41-B8A0-FF9E48F2AE4E}"/>
              </a:ext>
            </a:extLst>
          </p:cNvPr>
          <p:cNvSpPr/>
          <p:nvPr/>
        </p:nvSpPr>
        <p:spPr>
          <a:xfrm>
            <a:off x="6263829" y="4956929"/>
            <a:ext cx="623982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Deep understanding of your company’s data ecosystem</a:t>
            </a:r>
            <a:endParaRPr lang="en-US" sz="1450" dirty="0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B92338B4-6D22-A93C-5CD9-E55BB5EBC043}"/>
              </a:ext>
            </a:extLst>
          </p:cNvPr>
          <p:cNvSpPr/>
          <p:nvPr/>
        </p:nvSpPr>
        <p:spPr>
          <a:xfrm>
            <a:off x="6263829" y="5253038"/>
            <a:ext cx="757201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And how to strategically accelerate its analytics capabilities for competitive advantage.</a:t>
            </a:r>
            <a:endParaRPr lang="en-US" sz="1200" dirty="0"/>
          </a:p>
        </p:txBody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1164513F-8B52-DC19-539D-81AFD512531D}"/>
              </a:ext>
            </a:extLst>
          </p:cNvPr>
          <p:cNvSpPr/>
          <p:nvPr/>
        </p:nvSpPr>
        <p:spPr>
          <a:xfrm>
            <a:off x="5801985" y="5674042"/>
            <a:ext cx="356830" cy="3568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44FD7355-BDD3-8F31-FF52-70BAF86EA24B}"/>
              </a:ext>
            </a:extLst>
          </p:cNvPr>
          <p:cNvSpPr/>
          <p:nvPr/>
        </p:nvSpPr>
        <p:spPr>
          <a:xfrm>
            <a:off x="6263829" y="5728454"/>
            <a:ext cx="388286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Ready to bring innovative solutions</a:t>
            </a:r>
            <a:endParaRPr lang="en-US" sz="1450" dirty="0"/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4E04FAA1-28BE-3CBE-727F-F1D5DFD90275}"/>
              </a:ext>
            </a:extLst>
          </p:cNvPr>
          <p:cNvSpPr/>
          <p:nvPr/>
        </p:nvSpPr>
        <p:spPr>
          <a:xfrm>
            <a:off x="6263829" y="6024563"/>
            <a:ext cx="757201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Leveraging cutting-edge tools and fostering a collaborative, results-oriented mindset.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765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CA1A-ACBE-CA6B-9AEE-657FB83E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715"/>
            <a:ext cx="10515600" cy="1174196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My Data Engineering Impact: Real Results, Real Value</a:t>
            </a:r>
            <a:br>
              <a:rPr lang="en-US" sz="2900" dirty="0"/>
            </a:br>
            <a:endParaRPr lang="en-US" sz="29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0EA847C-E5CF-E847-992E-3A43A8D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47" y="1142164"/>
            <a:ext cx="9144476" cy="378249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CC05F7D0-A8C7-DEF3-2B9F-C7E4B7938278}"/>
              </a:ext>
            </a:extLst>
          </p:cNvPr>
          <p:cNvSpPr/>
          <p:nvPr/>
        </p:nvSpPr>
        <p:spPr>
          <a:xfrm>
            <a:off x="2007832" y="4126799"/>
            <a:ext cx="1919660" cy="23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 Savings</a:t>
            </a:r>
            <a:endParaRPr lang="en-US" sz="15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2C45392-7E1F-296B-9713-1701FE29DF74}"/>
              </a:ext>
            </a:extLst>
          </p:cNvPr>
          <p:cNvSpPr/>
          <p:nvPr/>
        </p:nvSpPr>
        <p:spPr>
          <a:xfrm>
            <a:off x="2007832" y="4439141"/>
            <a:ext cx="3109533" cy="161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Reduced processing costs 40%</a:t>
            </a:r>
            <a:endParaRPr lang="en-US" sz="12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2DBA6AFE-A241-B4F5-0663-01E7BD047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4686" y="4126799"/>
            <a:ext cx="166157" cy="166157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6E4C32F7-B9FD-A4E9-BD11-3D8F41F60521}"/>
              </a:ext>
            </a:extLst>
          </p:cNvPr>
          <p:cNvSpPr/>
          <p:nvPr/>
        </p:nvSpPr>
        <p:spPr>
          <a:xfrm>
            <a:off x="2007832" y="3138639"/>
            <a:ext cx="2341073" cy="23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Creation</a:t>
            </a:r>
            <a:endParaRPr lang="en-US" sz="15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E8734C05-FABE-5333-8D59-F4A554C47A94}"/>
              </a:ext>
            </a:extLst>
          </p:cNvPr>
          <p:cNvSpPr/>
          <p:nvPr/>
        </p:nvSpPr>
        <p:spPr>
          <a:xfrm>
            <a:off x="2007832" y="3450980"/>
            <a:ext cx="3109533" cy="161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analytics dashboards</a:t>
            </a:r>
            <a:endParaRPr lang="en-US" sz="12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D2D52C10-C0D6-75AE-31EA-A45C3B5DA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686" y="3138639"/>
            <a:ext cx="166157" cy="166157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CD2F4937-BC3A-4FFA-844A-F14067C68253}"/>
              </a:ext>
            </a:extLst>
          </p:cNvPr>
          <p:cNvSpPr/>
          <p:nvPr/>
        </p:nvSpPr>
        <p:spPr>
          <a:xfrm>
            <a:off x="2007832" y="2150478"/>
            <a:ext cx="2288804" cy="23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Pipeline Automation</a:t>
            </a:r>
            <a:endParaRPr lang="en-US" sz="15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72910EDE-48A1-A6EB-E5CE-FC64B2404FCD}"/>
              </a:ext>
            </a:extLst>
          </p:cNvPr>
          <p:cNvSpPr/>
          <p:nvPr/>
        </p:nvSpPr>
        <p:spPr>
          <a:xfrm>
            <a:off x="2007832" y="2462820"/>
            <a:ext cx="3109533" cy="161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Automated ETL with Airflow</a:t>
            </a:r>
            <a:endParaRPr lang="en-US" sz="12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CF8015A8-A0F7-EB10-9BCF-42BA6AEA3336}"/>
              </a:ext>
            </a:extLst>
          </p:cNvPr>
          <p:cNvSpPr/>
          <p:nvPr/>
        </p:nvSpPr>
        <p:spPr>
          <a:xfrm>
            <a:off x="2007832" y="1162318"/>
            <a:ext cx="1919660" cy="23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Migration</a:t>
            </a:r>
            <a:endParaRPr lang="en-US" sz="15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7F5D01B9-D0EB-AAD8-2800-0F869C54048B}"/>
              </a:ext>
            </a:extLst>
          </p:cNvPr>
          <p:cNvSpPr/>
          <p:nvPr/>
        </p:nvSpPr>
        <p:spPr>
          <a:xfrm>
            <a:off x="2007832" y="1474659"/>
            <a:ext cx="3109533" cy="161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Move data lake to cloud</a:t>
            </a:r>
            <a:endParaRPr lang="en-US" sz="125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B43020B8-26D7-1B6B-6AA5-EFB276B6430B}"/>
              </a:ext>
            </a:extLst>
          </p:cNvPr>
          <p:cNvSpPr/>
          <p:nvPr/>
        </p:nvSpPr>
        <p:spPr>
          <a:xfrm>
            <a:off x="1229847" y="5194695"/>
            <a:ext cx="230612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Lake Architecture</a:t>
            </a:r>
            <a:endParaRPr lang="en-US" sz="130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F315A522-F235-9AC2-2FFB-EDBCC6E73497}"/>
              </a:ext>
            </a:extLst>
          </p:cNvPr>
          <p:cNvSpPr/>
          <p:nvPr/>
        </p:nvSpPr>
        <p:spPr>
          <a:xfrm>
            <a:off x="1229847" y="5484374"/>
            <a:ext cx="4400550" cy="357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and deployed a data lake that reduced processing time by 40% at my previous company, enhancing efficiency and speed.</a:t>
            </a:r>
            <a:endParaRPr lang="en-US" sz="110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6AC2B8A8-D67D-B7DA-6D95-80D3777DA0FA}"/>
              </a:ext>
            </a:extLst>
          </p:cNvPr>
          <p:cNvSpPr/>
          <p:nvPr/>
        </p:nvSpPr>
        <p:spPr>
          <a:xfrm>
            <a:off x="5981393" y="5194695"/>
            <a:ext cx="2462570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ETL Pipelines</a:t>
            </a:r>
            <a:endParaRPr lang="en-US" sz="13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0148E63D-DDC5-F1CC-CB72-7CA1F6452E99}"/>
              </a:ext>
            </a:extLst>
          </p:cNvPr>
          <p:cNvSpPr/>
          <p:nvPr/>
        </p:nvSpPr>
        <p:spPr>
          <a:xfrm>
            <a:off x="5981393" y="5484374"/>
            <a:ext cx="4400550" cy="357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Apache Airflow and Spark to automate ETL, significantly improving data freshness and reliability for critical operations.</a:t>
            </a:r>
            <a:endParaRPr lang="en-US" sz="1100" dirty="0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45AA9A3C-B407-76F2-901A-68E07BC84019}"/>
              </a:ext>
            </a:extLst>
          </p:cNvPr>
          <p:cNvSpPr/>
          <p:nvPr/>
        </p:nvSpPr>
        <p:spPr>
          <a:xfrm>
            <a:off x="1229847" y="6092664"/>
            <a:ext cx="266676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Decision-Making</a:t>
            </a:r>
            <a:endParaRPr lang="en-US" sz="1300" dirty="0"/>
          </a:p>
        </p:txBody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B821D58C-2C78-E92E-86CF-B287794F63F3}"/>
              </a:ext>
            </a:extLst>
          </p:cNvPr>
          <p:cNvSpPr/>
          <p:nvPr/>
        </p:nvSpPr>
        <p:spPr>
          <a:xfrm>
            <a:off x="1229847" y="6382343"/>
            <a:ext cx="4400550" cy="357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Collaborated with data scientists and analysts to deliver insightful dashboards, increasing decision-making speed by 30%.</a:t>
            </a:r>
            <a:endParaRPr lang="en-US" sz="1100" dirty="0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BACDD430-8754-2D32-C5F4-9E1A3941F375}"/>
              </a:ext>
            </a:extLst>
          </p:cNvPr>
          <p:cNvSpPr/>
          <p:nvPr/>
        </p:nvSpPr>
        <p:spPr>
          <a:xfrm>
            <a:off x="5981393" y="6092664"/>
            <a:ext cx="3128010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Migration &amp; Cost Savings</a:t>
            </a:r>
            <a:endParaRPr lang="en-US" sz="1300" dirty="0"/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3BE4E78F-DF49-7F19-8CAC-60E69E72F407}"/>
              </a:ext>
            </a:extLst>
          </p:cNvPr>
          <p:cNvSpPr/>
          <p:nvPr/>
        </p:nvSpPr>
        <p:spPr>
          <a:xfrm>
            <a:off x="5981393" y="6382343"/>
            <a:ext cx="4400550" cy="357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Led successful migration from on-premise to AWS/GCP, cutting infrastructure costs by 25% while boosting scalability.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342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6720-1EEE-0184-7C79-DFB3E322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634" y="92411"/>
            <a:ext cx="7915366" cy="1758356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I Will Elevate Your Team &amp; Data Strategy</a:t>
            </a:r>
            <a:endParaRPr lang="en-US" sz="29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BDB0439-3DB2-8DC7-97E1-25DE1FF2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56" y="0"/>
            <a:ext cx="431119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D4231907-78EF-3387-BF37-10EF5275740E}"/>
              </a:ext>
            </a:extLst>
          </p:cNvPr>
          <p:cNvSpPr/>
          <p:nvPr/>
        </p:nvSpPr>
        <p:spPr>
          <a:xfrm>
            <a:off x="4253892" y="858499"/>
            <a:ext cx="7972663" cy="984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31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78009C04-4524-F672-E0F9-925AB133E32C}"/>
              </a:ext>
            </a:extLst>
          </p:cNvPr>
          <p:cNvSpPr/>
          <p:nvPr/>
        </p:nvSpPr>
        <p:spPr>
          <a:xfrm>
            <a:off x="4253892" y="2018049"/>
            <a:ext cx="7972663" cy="1003935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F5A2C92C-03D6-751A-BB6C-C74BAA7AE706}"/>
              </a:ext>
            </a:extLst>
          </p:cNvPr>
          <p:cNvSpPr/>
          <p:nvPr/>
        </p:nvSpPr>
        <p:spPr>
          <a:xfrm>
            <a:off x="4276752" y="2040909"/>
            <a:ext cx="669250" cy="958215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A2A76DB2-7B5F-0FD7-62DD-F751A1BDB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5826" y="2394405"/>
            <a:ext cx="250984" cy="250984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5C548EEA-C5C3-D06F-4854-988CED62A2B3}"/>
              </a:ext>
            </a:extLst>
          </p:cNvPr>
          <p:cNvSpPr/>
          <p:nvPr/>
        </p:nvSpPr>
        <p:spPr>
          <a:xfrm>
            <a:off x="5062922" y="2208191"/>
            <a:ext cx="235862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Alignment</a:t>
            </a:r>
            <a:endParaRPr lang="en-US" sz="15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9F4867BD-00B0-CA95-F723-97EFF2AC72EB}"/>
              </a:ext>
            </a:extLst>
          </p:cNvPr>
          <p:cNvSpPr/>
          <p:nvPr/>
        </p:nvSpPr>
        <p:spPr>
          <a:xfrm>
            <a:off x="5062922" y="2524302"/>
            <a:ext cx="6973491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Align data infrastructure with your strategic goals to unlock new analytics opportunities.</a:t>
            </a:r>
            <a:endParaRPr lang="en-US" sz="1300" dirty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14694DF0-C8D4-F80F-BAD1-3B3096E753E3}"/>
              </a:ext>
            </a:extLst>
          </p:cNvPr>
          <p:cNvSpPr/>
          <p:nvPr/>
        </p:nvSpPr>
        <p:spPr>
          <a:xfrm>
            <a:off x="4253892" y="3138903"/>
            <a:ext cx="7972663" cy="1150977"/>
          </a:xfrm>
          <a:prstGeom prst="roundRect">
            <a:avLst>
              <a:gd name="adj" fmla="val 2181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5D455B94-0301-60BB-8F93-32286C6463CE}"/>
              </a:ext>
            </a:extLst>
          </p:cNvPr>
          <p:cNvSpPr/>
          <p:nvPr/>
        </p:nvSpPr>
        <p:spPr>
          <a:xfrm>
            <a:off x="4276752" y="3161763"/>
            <a:ext cx="669250" cy="1105257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FE7A9F59-9D90-858A-E35D-91377E1F9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5826" y="3588840"/>
            <a:ext cx="250984" cy="250984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FB78103A-0DE2-8207-5563-FB82E3150E79}"/>
              </a:ext>
            </a:extLst>
          </p:cNvPr>
          <p:cNvSpPr/>
          <p:nvPr/>
        </p:nvSpPr>
        <p:spPr>
          <a:xfrm>
            <a:off x="5062922" y="3329046"/>
            <a:ext cx="233398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Robust Governance</a:t>
            </a:r>
            <a:endParaRPr lang="en-US" sz="15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9FF11469-5D04-DCF5-CC67-D839419A8269}"/>
              </a:ext>
            </a:extLst>
          </p:cNvPr>
          <p:cNvSpPr/>
          <p:nvPr/>
        </p:nvSpPr>
        <p:spPr>
          <a:xfrm>
            <a:off x="5062922" y="3645157"/>
            <a:ext cx="6973491" cy="454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robust data governance and monitoring to ensure accuracy, security, and compliance across all data assets.</a:t>
            </a:r>
            <a:endParaRPr lang="en-US" sz="1300" dirty="0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375CF9A5-BC9E-1B60-75C5-47CBC3B07138}"/>
              </a:ext>
            </a:extLst>
          </p:cNvPr>
          <p:cNvSpPr/>
          <p:nvPr/>
        </p:nvSpPr>
        <p:spPr>
          <a:xfrm>
            <a:off x="4253892" y="4406799"/>
            <a:ext cx="7972663" cy="1150977"/>
          </a:xfrm>
          <a:prstGeom prst="roundRect">
            <a:avLst>
              <a:gd name="adj" fmla="val 2181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188F44D0-BA05-73A3-143B-2DBF730FB2C4}"/>
              </a:ext>
            </a:extLst>
          </p:cNvPr>
          <p:cNvSpPr/>
          <p:nvPr/>
        </p:nvSpPr>
        <p:spPr>
          <a:xfrm>
            <a:off x="4276752" y="4429659"/>
            <a:ext cx="669250" cy="1105257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9542107C-DEFA-DF25-BE77-3D1C53125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5826" y="4856737"/>
            <a:ext cx="250984" cy="250984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828912FE-A656-0BB3-B94F-387545CD30E5}"/>
              </a:ext>
            </a:extLst>
          </p:cNvPr>
          <p:cNvSpPr/>
          <p:nvPr/>
        </p:nvSpPr>
        <p:spPr>
          <a:xfrm>
            <a:off x="5062922" y="4596942"/>
            <a:ext cx="27335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Collaborative Solutions</a:t>
            </a:r>
            <a:endParaRPr lang="en-US" sz="155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9FDDE2D9-2425-C8ED-2153-2517496CCE08}"/>
              </a:ext>
            </a:extLst>
          </p:cNvPr>
          <p:cNvSpPr/>
          <p:nvPr/>
        </p:nvSpPr>
        <p:spPr>
          <a:xfrm>
            <a:off x="5062922" y="4913053"/>
            <a:ext cx="6973491" cy="454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Foster cross-team collaboration to effectively translate complex business needs into scalable and efficient data solutions.</a:t>
            </a:r>
            <a:endParaRPr lang="en-US" sz="1300" dirty="0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C81F8A0F-EA63-6715-B6C0-D9A7FC02E522}"/>
              </a:ext>
            </a:extLst>
          </p:cNvPr>
          <p:cNvSpPr/>
          <p:nvPr/>
        </p:nvSpPr>
        <p:spPr>
          <a:xfrm>
            <a:off x="4253892" y="5674696"/>
            <a:ext cx="7972663" cy="1150977"/>
          </a:xfrm>
          <a:prstGeom prst="roundRect">
            <a:avLst>
              <a:gd name="adj" fmla="val 2181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4">
            <a:extLst>
              <a:ext uri="{FF2B5EF4-FFF2-40B4-BE49-F238E27FC236}">
                <a16:creationId xmlns:a16="http://schemas.microsoft.com/office/drawing/2014/main" id="{7B897D95-2C79-B354-9220-C6B84CB53696}"/>
              </a:ext>
            </a:extLst>
          </p:cNvPr>
          <p:cNvSpPr/>
          <p:nvPr/>
        </p:nvSpPr>
        <p:spPr>
          <a:xfrm>
            <a:off x="4276752" y="5697556"/>
            <a:ext cx="669250" cy="1105257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CEA5A3BE-251C-9327-16B0-63BB11C711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5826" y="6124633"/>
            <a:ext cx="250984" cy="250984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B2A79D7A-566D-813E-9E6A-66FB72743CA5}"/>
              </a:ext>
            </a:extLst>
          </p:cNvPr>
          <p:cNvSpPr/>
          <p:nvPr/>
        </p:nvSpPr>
        <p:spPr>
          <a:xfrm>
            <a:off x="5062922" y="5864839"/>
            <a:ext cx="265283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Continuous Innovation</a:t>
            </a:r>
            <a:endParaRPr lang="en-US" sz="1550" dirty="0"/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9831404B-0CFC-1531-8E59-7A7AA78C70E8}"/>
              </a:ext>
            </a:extLst>
          </p:cNvPr>
          <p:cNvSpPr/>
          <p:nvPr/>
        </p:nvSpPr>
        <p:spPr>
          <a:xfrm>
            <a:off x="5062922" y="6180950"/>
            <a:ext cx="6973491" cy="454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Continuously innovate with emerging technologies like real-time streaming, data mesh, and advanced analytics.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96389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0ED6-8C42-DE65-F1CF-C72CC5E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2" y="365125"/>
            <a:ext cx="7083056" cy="2564388"/>
          </a:xfrm>
        </p:spPr>
        <p:txBody>
          <a:bodyPr>
            <a:noAutofit/>
          </a:bodyPr>
          <a:lstStyle/>
          <a:p>
            <a:r>
              <a:rPr lang="en-US" sz="8500" dirty="0">
                <a:solidFill>
                  <a:srgbClr val="FFFFFF"/>
                </a:solidFill>
                <a:latin typeface="Unbounded" panose="020B0604020202020204" charset="0"/>
                <a:ea typeface="Unbounded" pitchFamily="34" charset="-122"/>
                <a:cs typeface="Unbounded" pitchFamily="34" charset="-120"/>
              </a:rPr>
              <a:t>Thank You!</a:t>
            </a:r>
            <a:br>
              <a:rPr lang="en-US" sz="8500" dirty="0">
                <a:latin typeface="Unbounded" panose="020B0604020202020204" charset="0"/>
              </a:rPr>
            </a:br>
            <a:endParaRPr lang="en-US" sz="8500" dirty="0">
              <a:latin typeface="Unbounded" panose="020B060402020202020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D59745F-C680-08E1-0C6D-08BD4187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44" y="0"/>
            <a:ext cx="3840056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90DB2C8-D31B-DDFB-69C1-70F212A432AF}"/>
              </a:ext>
            </a:extLst>
          </p:cNvPr>
          <p:cNvSpPr/>
          <p:nvPr/>
        </p:nvSpPr>
        <p:spPr>
          <a:xfrm>
            <a:off x="45668" y="1162507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endParaRPr lang="en-US" sz="88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DDBCF1B-1F79-0CFD-5C00-180FBADE8ABA}"/>
              </a:ext>
            </a:extLst>
          </p:cNvPr>
          <p:cNvSpPr/>
          <p:nvPr/>
        </p:nvSpPr>
        <p:spPr>
          <a:xfrm>
            <a:off x="45668" y="244825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Let’s Build the Future of Data Together</a:t>
            </a:r>
            <a:endParaRPr lang="en-US" sz="35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3585E8F-6057-3FA0-4EE9-2C665D3ACAC8}"/>
              </a:ext>
            </a:extLst>
          </p:cNvPr>
          <p:cNvSpPr/>
          <p:nvPr/>
        </p:nvSpPr>
        <p:spPr>
          <a:xfrm>
            <a:off x="45668" y="3856286"/>
            <a:ext cx="7468553" cy="94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 am genuinely excited about the opportunity to contribute my skills and passion to your esteemed team at [Company Name].</a:t>
            </a:r>
            <a:endParaRPr lang="en-US" sz="18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188B310-9E14-45CA-BD8A-45CDAC7D236F}"/>
              </a:ext>
            </a:extLst>
          </p:cNvPr>
          <p:cNvSpPr/>
          <p:nvPr/>
        </p:nvSpPr>
        <p:spPr>
          <a:xfrm>
            <a:off x="45668" y="5086460"/>
            <a:ext cx="7468553" cy="948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 eagerly look forward to discussing how my experience can help accelerate your data-driven success and achieve your ambitious goals.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377741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347</Words>
  <Application>Microsoft Office PowerPoint</Application>
  <PresentationFormat>Widescreen</PresentationFormat>
  <Paragraphs>41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Cabin</vt:lpstr>
      <vt:lpstr>Unbounded</vt:lpstr>
      <vt:lpstr>Office Theme</vt:lpstr>
      <vt:lpstr>Why I’m Your Ideal Data Engineer: Unlocking Data’s Full Potential </vt:lpstr>
      <vt:lpstr>My Data Engineering Impact: Real Results, Real Value </vt:lpstr>
      <vt:lpstr>How I Will Elevate Your Team &amp; Data Strategy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Chandra Bhawan</dc:creator>
  <cp:lastModifiedBy>Chandra Bhawan</cp:lastModifiedBy>
  <cp:revision>2</cp:revision>
  <dcterms:created xsi:type="dcterms:W3CDTF">2026-02-17T13:41:35Z</dcterms:created>
  <dcterms:modified xsi:type="dcterms:W3CDTF">2026-02-18T15:24:06Z</dcterms:modified>
</cp:coreProperties>
</file>